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63" r:id="rId1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008000"/>
    <a:srgbClr val="92FF24"/>
    <a:srgbClr val="98EC28"/>
    <a:srgbClr val="ABF04E"/>
    <a:srgbClr val="9AED2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D29CC-BA30-47C7-A2C0-1336EECEA639}" type="datetimeFigureOut">
              <a:rPr lang="pl-PL" smtClean="0"/>
              <a:pPr/>
              <a:t>2008-12-10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FE91DF-07D1-41C1-B969-210755F9B3F2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FE91DF-07D1-41C1-B969-210755F9B3F2}" type="slidenum">
              <a:rPr lang="pl-PL" smtClean="0"/>
              <a:pPr/>
              <a:t>1</a:t>
            </a:fld>
            <a:endParaRPr lang="pl-P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FE91DF-07D1-41C1-B969-210755F9B3F2}" type="slidenum">
              <a:rPr lang="pl-PL" smtClean="0"/>
              <a:pPr/>
              <a:t>10</a:t>
            </a:fld>
            <a:endParaRPr lang="pl-P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FE91DF-07D1-41C1-B969-210755F9B3F2}" type="slidenum">
              <a:rPr lang="pl-PL" smtClean="0"/>
              <a:pPr/>
              <a:t>11</a:t>
            </a:fld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FE91DF-07D1-41C1-B969-210755F9B3F2}" type="slidenum">
              <a:rPr lang="pl-PL" smtClean="0"/>
              <a:pPr/>
              <a:t>2</a:t>
            </a:fld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FE91DF-07D1-41C1-B969-210755F9B3F2}" type="slidenum">
              <a:rPr lang="pl-PL" smtClean="0"/>
              <a:pPr/>
              <a:t>3</a:t>
            </a:fld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FE91DF-07D1-41C1-B969-210755F9B3F2}" type="slidenum">
              <a:rPr lang="pl-PL" smtClean="0"/>
              <a:pPr/>
              <a:t>4</a:t>
            </a:fld>
            <a:endParaRPr lang="pl-P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FE91DF-07D1-41C1-B969-210755F9B3F2}" type="slidenum">
              <a:rPr lang="pl-PL" smtClean="0"/>
              <a:pPr/>
              <a:t>5</a:t>
            </a:fld>
            <a:endParaRPr lang="pl-P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FE91DF-07D1-41C1-B969-210755F9B3F2}" type="slidenum">
              <a:rPr lang="pl-PL" smtClean="0"/>
              <a:pPr/>
              <a:t>6</a:t>
            </a:fld>
            <a:endParaRPr lang="pl-P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FE91DF-07D1-41C1-B969-210755F9B3F2}" type="slidenum">
              <a:rPr lang="pl-PL" smtClean="0"/>
              <a:pPr/>
              <a:t>7</a:t>
            </a:fld>
            <a:endParaRPr lang="pl-P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FE91DF-07D1-41C1-B969-210755F9B3F2}" type="slidenum">
              <a:rPr lang="pl-PL" smtClean="0"/>
              <a:pPr/>
              <a:t>8</a:t>
            </a:fld>
            <a:endParaRPr lang="pl-P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FE91DF-07D1-41C1-B969-210755F9B3F2}" type="slidenum">
              <a:rPr lang="pl-PL" smtClean="0"/>
              <a:pPr/>
              <a:t>9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C92CE-19B7-4D42-8944-DBF9D77CA243}" type="datetimeFigureOut">
              <a:rPr lang="pl-PL" smtClean="0"/>
              <a:pPr/>
              <a:t>2008-12-10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3202D-F476-4CC2-97DA-5213D357403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C92CE-19B7-4D42-8944-DBF9D77CA243}" type="datetimeFigureOut">
              <a:rPr lang="pl-PL" smtClean="0"/>
              <a:pPr/>
              <a:t>2008-12-10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3202D-F476-4CC2-97DA-5213D357403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C92CE-19B7-4D42-8944-DBF9D77CA243}" type="datetimeFigureOut">
              <a:rPr lang="pl-PL" smtClean="0"/>
              <a:pPr/>
              <a:t>2008-12-10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3202D-F476-4CC2-97DA-5213D357403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C92CE-19B7-4D42-8944-DBF9D77CA243}" type="datetimeFigureOut">
              <a:rPr lang="pl-PL" smtClean="0"/>
              <a:pPr/>
              <a:t>2008-12-10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3202D-F476-4CC2-97DA-5213D357403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C92CE-19B7-4D42-8944-DBF9D77CA243}" type="datetimeFigureOut">
              <a:rPr lang="pl-PL" smtClean="0"/>
              <a:pPr/>
              <a:t>2008-12-10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3202D-F476-4CC2-97DA-5213D357403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C92CE-19B7-4D42-8944-DBF9D77CA243}" type="datetimeFigureOut">
              <a:rPr lang="pl-PL" smtClean="0"/>
              <a:pPr/>
              <a:t>2008-12-10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3202D-F476-4CC2-97DA-5213D357403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C92CE-19B7-4D42-8944-DBF9D77CA243}" type="datetimeFigureOut">
              <a:rPr lang="pl-PL" smtClean="0"/>
              <a:pPr/>
              <a:t>2008-12-10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3202D-F476-4CC2-97DA-5213D357403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C92CE-19B7-4D42-8944-DBF9D77CA243}" type="datetimeFigureOut">
              <a:rPr lang="pl-PL" smtClean="0"/>
              <a:pPr/>
              <a:t>2008-12-10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3202D-F476-4CC2-97DA-5213D357403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C92CE-19B7-4D42-8944-DBF9D77CA243}" type="datetimeFigureOut">
              <a:rPr lang="pl-PL" smtClean="0"/>
              <a:pPr/>
              <a:t>2008-12-10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3202D-F476-4CC2-97DA-5213D357403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C92CE-19B7-4D42-8944-DBF9D77CA243}" type="datetimeFigureOut">
              <a:rPr lang="pl-PL" smtClean="0"/>
              <a:pPr/>
              <a:t>2008-12-10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3202D-F476-4CC2-97DA-5213D357403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C92CE-19B7-4D42-8944-DBF9D77CA243}" type="datetimeFigureOut">
              <a:rPr lang="pl-PL" smtClean="0"/>
              <a:pPr/>
              <a:t>2008-12-10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3202D-F476-4CC2-97DA-5213D357403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C92CE-19B7-4D42-8944-DBF9D77CA243}" type="datetimeFigureOut">
              <a:rPr lang="pl-PL" smtClean="0"/>
              <a:pPr/>
              <a:t>2008-12-10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3202D-F476-4CC2-97DA-5213D357403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 rot="933692">
            <a:off x="752914" y="1084647"/>
            <a:ext cx="8316949" cy="1689136"/>
          </a:xfrm>
        </p:spPr>
        <p:txBody>
          <a:bodyPr>
            <a:normAutofit/>
          </a:bodyPr>
          <a:lstStyle/>
          <a:p>
            <a:pPr algn="l"/>
            <a:r>
              <a:rPr lang="pl-PL" sz="3400" dirty="0" smtClean="0">
                <a:latin typeface="Kristen ITC" pitchFamily="66" charset="0"/>
              </a:rPr>
              <a:t>NIE </a:t>
            </a:r>
            <a:r>
              <a:rPr lang="pl-PL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TAKA</a:t>
            </a:r>
            <a:r>
              <a:rPr lang="pl-PL" sz="3400" dirty="0" smtClean="0">
                <a:latin typeface="Kristen ITC" pitchFamily="66" charset="0"/>
              </a:rPr>
              <a:t> </a:t>
            </a:r>
            <a:r>
              <a:rPr lang="pl-PL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MATMA</a:t>
            </a:r>
            <a:r>
              <a:rPr lang="pl-PL" sz="3400" dirty="0" smtClean="0">
                <a:latin typeface="Kristen ITC" pitchFamily="66" charset="0"/>
              </a:rPr>
              <a:t> STRASZNA ;-)</a:t>
            </a:r>
            <a:endParaRPr lang="pl-PL" sz="3400" dirty="0">
              <a:latin typeface="Kristen ITC" pitchFamily="66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 rot="938330">
            <a:off x="1915711" y="2541612"/>
            <a:ext cx="5700730" cy="685808"/>
          </a:xfrm>
        </p:spPr>
        <p:txBody>
          <a:bodyPr/>
          <a:lstStyle/>
          <a:p>
            <a:r>
              <a:rPr lang="pl-P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Zagadka</a:t>
            </a:r>
            <a:r>
              <a:rPr lang="pl-PL" dirty="0" smtClean="0">
                <a:solidFill>
                  <a:schemeClr val="tx1"/>
                </a:solidFill>
                <a:latin typeface="Kristen ITC" pitchFamily="66" charset="0"/>
              </a:rPr>
              <a:t> nr 2</a:t>
            </a:r>
            <a:endParaRPr lang="pl-PL" dirty="0">
              <a:solidFill>
                <a:schemeClr val="tx1"/>
              </a:solidFill>
              <a:latin typeface="Kristen ITC" pitchFamily="66" charset="0"/>
            </a:endParaRPr>
          </a:p>
        </p:txBody>
      </p:sp>
      <p:sp>
        <p:nvSpPr>
          <p:cNvPr id="4" name="Prostokąt 3"/>
          <p:cNvSpPr/>
          <p:nvPr/>
        </p:nvSpPr>
        <p:spPr>
          <a:xfrm rot="906311">
            <a:off x="505009" y="3208972"/>
            <a:ext cx="82577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Kristen ITC" pitchFamily="66" charset="0"/>
              </a:rPr>
              <a:t>Klasa 1F Gimnazjum nr 1 w Szprotawie</a:t>
            </a:r>
            <a:endParaRPr lang="pl-PL" sz="3200" dirty="0">
              <a:effectLst>
                <a:outerShdw blurRad="38100" dist="38100" dir="2700000" algn="tl">
                  <a:srgbClr val="000000"/>
                </a:outerShdw>
              </a:effectLst>
              <a:latin typeface="Kristen ITC" pitchFamily="66" charset="0"/>
            </a:endParaRPr>
          </a:p>
        </p:txBody>
      </p:sp>
      <p:sp>
        <p:nvSpPr>
          <p:cNvPr id="5" name="Prostokąt 4"/>
          <p:cNvSpPr/>
          <p:nvPr/>
        </p:nvSpPr>
        <p:spPr>
          <a:xfrm rot="939756">
            <a:off x="896811" y="3956537"/>
            <a:ext cx="69653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Kristen ITC" pitchFamily="66" charset="0"/>
              </a:rPr>
              <a:t>Pod kierunkiem pani mgr Doroty Semenowicz</a:t>
            </a:r>
            <a:endParaRPr lang="pl-PL" sz="2400" dirty="0">
              <a:effectLst>
                <a:outerShdw blurRad="38100" dist="38100" dir="2700000" algn="tl">
                  <a:srgbClr val="000000"/>
                </a:outerShdw>
              </a:effectLst>
              <a:latin typeface="Kristen ITC" pitchFamily="66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 flipV="1">
            <a:off x="457200" y="142852"/>
            <a:ext cx="8229600" cy="131786"/>
          </a:xfrm>
        </p:spPr>
        <p:txBody>
          <a:bodyPr>
            <a:normAutofit fontScale="90000"/>
          </a:bodyPr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pl-PL" dirty="0" smtClean="0"/>
              <a:t>2,  3, 10, 15, 26, 35, 50, 63, 82, ...</a:t>
            </a:r>
          </a:p>
          <a:p>
            <a:pPr>
              <a:spcBef>
                <a:spcPts val="0"/>
              </a:spcBef>
              <a:buNone/>
            </a:pPr>
            <a:r>
              <a:rPr lang="pl-PL" sz="1600" dirty="0" smtClean="0"/>
              <a:t>         1       2        3             4            5           6          7           8        9           10</a:t>
            </a:r>
          </a:p>
          <a:p>
            <a:pPr>
              <a:spcBef>
                <a:spcPts val="0"/>
              </a:spcBef>
              <a:buNone/>
            </a:pPr>
            <a:endParaRPr lang="pl-PL" sz="1600" dirty="0" smtClean="0"/>
          </a:p>
          <a:p>
            <a:pPr>
              <a:spcBef>
                <a:spcPts val="0"/>
              </a:spcBef>
              <a:buNone/>
            </a:pPr>
            <a:r>
              <a:rPr lang="pl-PL" sz="1600" dirty="0" smtClean="0"/>
              <a:t>         1²     2²       3²         4²          5²            6²         7²         8²       9²           10²</a:t>
            </a:r>
          </a:p>
          <a:p>
            <a:pPr>
              <a:spcBef>
                <a:spcPts val="0"/>
              </a:spcBef>
              <a:buNone/>
            </a:pPr>
            <a:endParaRPr lang="pl-PL" sz="1600" dirty="0" smtClean="0"/>
          </a:p>
          <a:p>
            <a:pPr>
              <a:spcBef>
                <a:spcPts val="0"/>
              </a:spcBef>
              <a:buNone/>
            </a:pPr>
            <a:r>
              <a:rPr lang="pl-PL" sz="1800" dirty="0" smtClean="0"/>
              <a:t>        1      4       9       16          25        36     49       64     81         100</a:t>
            </a:r>
          </a:p>
          <a:p>
            <a:pPr>
              <a:spcBef>
                <a:spcPts val="0"/>
              </a:spcBef>
              <a:buNone/>
            </a:pPr>
            <a:endParaRPr lang="pl-PL" sz="1800" dirty="0" smtClean="0"/>
          </a:p>
          <a:p>
            <a:pPr>
              <a:spcBef>
                <a:spcPts val="0"/>
              </a:spcBef>
            </a:pPr>
            <a:endParaRPr lang="pl-PL" sz="2800" dirty="0" smtClean="0"/>
          </a:p>
          <a:p>
            <a:pPr>
              <a:spcBef>
                <a:spcPts val="0"/>
              </a:spcBef>
            </a:pPr>
            <a:endParaRPr lang="pl-PL" sz="2800" dirty="0" smtClean="0"/>
          </a:p>
          <a:p>
            <a:pPr>
              <a:spcBef>
                <a:spcPts val="0"/>
              </a:spcBef>
            </a:pPr>
            <a:endParaRPr lang="pl-PL" sz="2800" dirty="0" smtClean="0"/>
          </a:p>
          <a:p>
            <a:pPr>
              <a:spcBef>
                <a:spcPts val="0"/>
              </a:spcBef>
            </a:pPr>
            <a:r>
              <a:rPr lang="pl-PL" sz="2800" dirty="0" smtClean="0"/>
              <a:t>Do pierwszej z nich dodajemy 1 od drugiej odejmujemy 1 do trzeciej dodajemy do czwartej odejmujemy 1 i tak na zmianę, gdy zrobimy tą czynność wyjdzie nam kolejny wyraz.</a:t>
            </a:r>
          </a:p>
          <a:p>
            <a:pPr>
              <a:spcBef>
                <a:spcPts val="0"/>
              </a:spcBef>
              <a:buNone/>
            </a:pPr>
            <a:r>
              <a:rPr lang="pl-PL" sz="1600" dirty="0" smtClean="0"/>
              <a:t> </a:t>
            </a:r>
          </a:p>
          <a:p>
            <a:pPr>
              <a:spcBef>
                <a:spcPts val="0"/>
              </a:spcBef>
              <a:buNone/>
            </a:pPr>
            <a:endParaRPr lang="pl-PL" sz="1600" dirty="0" smtClean="0"/>
          </a:p>
          <a:p>
            <a:pPr>
              <a:spcBef>
                <a:spcPts val="0"/>
              </a:spcBef>
              <a:buNone/>
            </a:pPr>
            <a:endParaRPr lang="pl-PL" sz="1600" dirty="0"/>
          </a:p>
        </p:txBody>
      </p:sp>
      <p:cxnSp>
        <p:nvCxnSpPr>
          <p:cNvPr id="4" name="Łącznik prosty ze strzałką 3"/>
          <p:cNvCxnSpPr/>
          <p:nvPr/>
        </p:nvCxnSpPr>
        <p:spPr>
          <a:xfrm rot="5400000">
            <a:off x="858018" y="1427942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Łącznik prosty ze strzałką 4"/>
          <p:cNvCxnSpPr/>
          <p:nvPr/>
        </p:nvCxnSpPr>
        <p:spPr>
          <a:xfrm rot="5400000">
            <a:off x="1286646" y="1427942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Łącznik prosty ze strzałką 5"/>
          <p:cNvCxnSpPr/>
          <p:nvPr/>
        </p:nvCxnSpPr>
        <p:spPr>
          <a:xfrm rot="5400000">
            <a:off x="1786712" y="1427942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 rot="5400000">
            <a:off x="2429654" y="1427942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y ze strzałką 7"/>
          <p:cNvCxnSpPr/>
          <p:nvPr/>
        </p:nvCxnSpPr>
        <p:spPr>
          <a:xfrm rot="5400000">
            <a:off x="3072596" y="1427942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ze strzałką 8"/>
          <p:cNvCxnSpPr/>
          <p:nvPr/>
        </p:nvCxnSpPr>
        <p:spPr>
          <a:xfrm rot="5400000">
            <a:off x="3715538" y="1427942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ze strzałką 9"/>
          <p:cNvCxnSpPr/>
          <p:nvPr/>
        </p:nvCxnSpPr>
        <p:spPr>
          <a:xfrm rot="5400000">
            <a:off x="4287042" y="1427942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ze strzałką 10"/>
          <p:cNvCxnSpPr/>
          <p:nvPr/>
        </p:nvCxnSpPr>
        <p:spPr>
          <a:xfrm rot="5400000">
            <a:off x="4858546" y="1427942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ze strzałką 11"/>
          <p:cNvCxnSpPr/>
          <p:nvPr/>
        </p:nvCxnSpPr>
        <p:spPr>
          <a:xfrm rot="5400000">
            <a:off x="5358612" y="1427942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ze strzałką 12"/>
          <p:cNvCxnSpPr/>
          <p:nvPr/>
        </p:nvCxnSpPr>
        <p:spPr>
          <a:xfrm rot="5400000">
            <a:off x="6072992" y="1427942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ze strzałką 13"/>
          <p:cNvCxnSpPr/>
          <p:nvPr/>
        </p:nvCxnSpPr>
        <p:spPr>
          <a:xfrm rot="5400000">
            <a:off x="858018" y="1928008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ze strzałką 14"/>
          <p:cNvCxnSpPr/>
          <p:nvPr/>
        </p:nvCxnSpPr>
        <p:spPr>
          <a:xfrm rot="5400000">
            <a:off x="6072992" y="185657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ze strzałką 15"/>
          <p:cNvCxnSpPr/>
          <p:nvPr/>
        </p:nvCxnSpPr>
        <p:spPr>
          <a:xfrm rot="5400000">
            <a:off x="5287174" y="185657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ze strzałką 16"/>
          <p:cNvCxnSpPr/>
          <p:nvPr/>
        </p:nvCxnSpPr>
        <p:spPr>
          <a:xfrm rot="5400000">
            <a:off x="4858546" y="185657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Łącznik prosty ze strzałką 17"/>
          <p:cNvCxnSpPr/>
          <p:nvPr/>
        </p:nvCxnSpPr>
        <p:spPr>
          <a:xfrm rot="5400000">
            <a:off x="4215604" y="185657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Łącznik prosty ze strzałką 18"/>
          <p:cNvCxnSpPr/>
          <p:nvPr/>
        </p:nvCxnSpPr>
        <p:spPr>
          <a:xfrm rot="5400000">
            <a:off x="3715538" y="185657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Łącznik prosty ze strzałką 19"/>
          <p:cNvCxnSpPr/>
          <p:nvPr/>
        </p:nvCxnSpPr>
        <p:spPr>
          <a:xfrm rot="5400000">
            <a:off x="2358216" y="1928008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 prosty ze strzałką 20"/>
          <p:cNvCxnSpPr/>
          <p:nvPr/>
        </p:nvCxnSpPr>
        <p:spPr>
          <a:xfrm rot="5400000">
            <a:off x="3072596" y="185657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Łącznik prosty ze strzałką 21"/>
          <p:cNvCxnSpPr/>
          <p:nvPr/>
        </p:nvCxnSpPr>
        <p:spPr>
          <a:xfrm rot="5400000">
            <a:off x="1286646" y="185657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y ze strzałką 22"/>
          <p:cNvCxnSpPr/>
          <p:nvPr/>
        </p:nvCxnSpPr>
        <p:spPr>
          <a:xfrm rot="5400000">
            <a:off x="1786712" y="185657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 flipV="1">
            <a:off x="457200" y="0"/>
            <a:ext cx="8258204" cy="274638"/>
          </a:xfrm>
        </p:spPr>
        <p:txBody>
          <a:bodyPr>
            <a:normAutofit fontScale="90000"/>
          </a:bodyPr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2852"/>
            <a:ext cx="8229600" cy="6572296"/>
          </a:xfrm>
        </p:spPr>
        <p:txBody>
          <a:bodyPr>
            <a:norm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pl-PL" sz="4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Gimnazjum</a:t>
            </a:r>
            <a:r>
              <a:rPr lang="pl-PL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risten ITC" pitchFamily="66" charset="0"/>
              </a:rPr>
              <a:t> nr 1 w Szprotawie   </a:t>
            </a:r>
          </a:p>
          <a:p>
            <a:pPr algn="ctr">
              <a:spcBef>
                <a:spcPct val="50000"/>
              </a:spcBef>
              <a:buNone/>
            </a:pPr>
            <a:r>
              <a:rPr lang="pl-PL" sz="1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risten ITC" pitchFamily="66" charset="0"/>
              </a:rPr>
              <a:t>PREZENTACJE OPRACOWALI:</a:t>
            </a:r>
          </a:p>
          <a:p>
            <a:pPr algn="ctr">
              <a:spcBef>
                <a:spcPct val="50000"/>
              </a:spcBef>
              <a:buNone/>
            </a:pPr>
            <a:r>
              <a:rPr lang="pl-PL" sz="18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risten ITC" pitchFamily="66" charset="0"/>
              </a:rPr>
              <a:t>Ania Adamcio</a:t>
            </a:r>
          </a:p>
          <a:p>
            <a:pPr algn="ctr">
              <a:spcBef>
                <a:spcPct val="50000"/>
              </a:spcBef>
              <a:buNone/>
            </a:pPr>
            <a:r>
              <a:rPr lang="pl-PL" sz="18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risten ITC" pitchFamily="66" charset="0"/>
              </a:rPr>
              <a:t>Paulina Goździk</a:t>
            </a:r>
          </a:p>
          <a:p>
            <a:pPr algn="ctr">
              <a:spcBef>
                <a:spcPct val="50000"/>
              </a:spcBef>
              <a:buNone/>
            </a:pPr>
            <a:r>
              <a:rPr lang="pl-PL" sz="18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risten ITC" pitchFamily="66" charset="0"/>
              </a:rPr>
              <a:t>Joanna Jaszczyk</a:t>
            </a:r>
          </a:p>
          <a:p>
            <a:pPr algn="ctr">
              <a:spcBef>
                <a:spcPct val="50000"/>
              </a:spcBef>
              <a:buNone/>
            </a:pPr>
            <a:endParaRPr lang="pl-PL" sz="1800" dirty="0" smtClean="0">
              <a:solidFill>
                <a:srgbClr val="7030A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Kristen ITC" pitchFamily="66" charset="0"/>
            </a:endParaRPr>
          </a:p>
          <a:p>
            <a:pPr algn="ctr">
              <a:spcBef>
                <a:spcPct val="50000"/>
              </a:spcBef>
              <a:buNone/>
            </a:pPr>
            <a:r>
              <a:rPr lang="pl-PL" sz="1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risten ITC" pitchFamily="66" charset="0"/>
              </a:rPr>
              <a:t>SKŁAD GRUPY:</a:t>
            </a:r>
          </a:p>
          <a:p>
            <a:pPr algn="ctr">
              <a:spcBef>
                <a:spcPct val="50000"/>
              </a:spcBef>
              <a:buNone/>
            </a:pPr>
            <a:r>
              <a:rPr lang="pl-PL" sz="18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risten ITC" pitchFamily="66" charset="0"/>
              </a:rPr>
              <a:t>Anna Adamcio</a:t>
            </a:r>
          </a:p>
          <a:p>
            <a:pPr algn="ctr">
              <a:buNone/>
            </a:pPr>
            <a:r>
              <a:rPr lang="pl-PL" sz="18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Kristen ITC" pitchFamily="66" charset="0"/>
              </a:rPr>
              <a:t>Urszula Becla</a:t>
            </a:r>
          </a:p>
          <a:p>
            <a:pPr algn="ctr">
              <a:spcBef>
                <a:spcPct val="50000"/>
              </a:spcBef>
              <a:buNone/>
            </a:pPr>
            <a:r>
              <a:rPr lang="pl-PL" sz="18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risten ITC" pitchFamily="66" charset="0"/>
              </a:rPr>
              <a:t>Paulina Goździk</a:t>
            </a:r>
          </a:p>
          <a:p>
            <a:pPr algn="ctr">
              <a:spcBef>
                <a:spcPct val="50000"/>
              </a:spcBef>
              <a:buNone/>
            </a:pPr>
            <a:r>
              <a:rPr lang="pl-PL" sz="18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risten ITC" pitchFamily="66" charset="0"/>
              </a:rPr>
              <a:t>Joanna Jaszczyk</a:t>
            </a:r>
          </a:p>
          <a:p>
            <a:pPr algn="ctr">
              <a:spcBef>
                <a:spcPct val="50000"/>
              </a:spcBef>
              <a:buNone/>
            </a:pPr>
            <a:r>
              <a:rPr lang="pl-PL" sz="18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risten ITC" pitchFamily="66" charset="0"/>
              </a:rPr>
              <a:t>Agata Kopaniecka</a:t>
            </a:r>
          </a:p>
          <a:p>
            <a:pPr algn="ctr">
              <a:buNone/>
            </a:pPr>
            <a:endParaRPr lang="pl-PL" sz="1800" dirty="0" smtClean="0">
              <a:solidFill>
                <a:srgbClr val="7030A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Kristen ITC" pitchFamily="66" charset="0"/>
            </a:endParaRPr>
          </a:p>
          <a:p>
            <a:pPr algn="ctr">
              <a:buNone/>
            </a:pPr>
            <a:r>
              <a:rPr lang="pl-PL" sz="1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Kristen ITC" pitchFamily="66" charset="0"/>
              </a:rPr>
              <a:t>OPIEKUN GRUPY</a:t>
            </a:r>
          </a:p>
          <a:p>
            <a:pPr algn="ctr">
              <a:buNone/>
            </a:pPr>
            <a:r>
              <a:rPr lang="pl-PL" sz="18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Kristen ITC" pitchFamily="66" charset="0"/>
              </a:rPr>
              <a:t>Pani mgr Dorota Semenowicz</a:t>
            </a:r>
          </a:p>
          <a:p>
            <a:pPr algn="ctr">
              <a:spcBef>
                <a:spcPct val="50000"/>
              </a:spcBef>
              <a:buNone/>
            </a:pPr>
            <a:endParaRPr lang="pl-PL" sz="1800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Kristen ITC" pitchFamily="66" charset="0"/>
            </a:endParaRPr>
          </a:p>
          <a:p>
            <a:pPr algn="ctr">
              <a:spcBef>
                <a:spcPct val="50000"/>
              </a:spcBef>
              <a:buNone/>
            </a:pPr>
            <a:endParaRPr lang="pl-PL" sz="1800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Kristen ITC" pitchFamily="66" charset="0"/>
            </a:endParaRPr>
          </a:p>
          <a:p>
            <a:pPr algn="ctr">
              <a:spcBef>
                <a:spcPct val="50000"/>
              </a:spcBef>
              <a:buNone/>
            </a:pPr>
            <a:endParaRPr lang="pl-PL" sz="1800" dirty="0" smtClean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Kristen ITC" pitchFamily="66" charset="0"/>
            </a:endParaRP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TREŚĆ</a:t>
            </a:r>
            <a:endParaRPr lang="pl-PL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dirty="0" smtClean="0"/>
              <a:t>    Oto początkowy fragment pewnego ciągu liczbowego:</a:t>
            </a:r>
            <a:br>
              <a:rPr lang="pl-PL" dirty="0" smtClean="0"/>
            </a:br>
            <a:r>
              <a:rPr lang="pl-PL" dirty="0" smtClean="0"/>
              <a:t>2, 3, 10, 15, 26, 35, 50, 63, 82, ... .</a:t>
            </a:r>
            <a:br>
              <a:rPr lang="pl-PL" dirty="0" smtClean="0"/>
            </a:br>
            <a:r>
              <a:rPr lang="pl-PL" dirty="0" smtClean="0"/>
              <a:t>Jego kolejne wyrazy powstają według ukrytej reguły. Jaka to reguła?</a:t>
            </a:r>
            <a:endParaRPr lang="pl-PL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57224" y="0"/>
            <a:ext cx="7586658" cy="857248"/>
          </a:xfrm>
        </p:spPr>
        <p:txBody>
          <a:bodyPr/>
          <a:lstStyle/>
          <a:p>
            <a:r>
              <a:rPr lang="pl-PL" dirty="0" smtClean="0"/>
              <a:t>Rozwiązanie 1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5786478"/>
          </a:xfrm>
          <a:ln>
            <a:noFill/>
          </a:ln>
        </p:spPr>
        <p:txBody>
          <a:bodyPr>
            <a:normAutofit/>
          </a:bodyPr>
          <a:lstStyle/>
          <a:p>
            <a:pPr algn="ctr">
              <a:buFont typeface="Wingdings" pitchFamily="2" charset="2"/>
              <a:buChar char="ü"/>
            </a:pPr>
            <a:r>
              <a:rPr lang="pl-PL" sz="2400" dirty="0" smtClean="0"/>
              <a:t>Zaznaczamy liczby parzyste (kolor czerwony) i nieparzyste (kolor zielony)</a:t>
            </a:r>
          </a:p>
          <a:p>
            <a:pPr algn="ctr">
              <a:buNone/>
            </a:pPr>
            <a:r>
              <a:rPr lang="pl-PL" sz="2400" dirty="0" smtClean="0"/>
              <a:t>Na górze zaznaczamy różnice między liczbami parzystymi</a:t>
            </a:r>
          </a:p>
          <a:p>
            <a:pPr algn="ctr"/>
            <a:endParaRPr lang="pl-PL" sz="2400" dirty="0" smtClean="0"/>
          </a:p>
          <a:p>
            <a:pPr>
              <a:spcBef>
                <a:spcPts val="0"/>
              </a:spcBef>
              <a:buNone/>
            </a:pPr>
            <a:r>
              <a:rPr lang="pl-PL" dirty="0" smtClean="0"/>
              <a:t>               </a:t>
            </a:r>
            <a:r>
              <a:rPr lang="pl-PL" sz="2400" dirty="0" smtClean="0"/>
              <a:t>+8                +16                +24              +32</a:t>
            </a:r>
          </a:p>
          <a:p>
            <a:pPr>
              <a:spcBef>
                <a:spcPts val="0"/>
              </a:spcBef>
              <a:buNone/>
            </a:pPr>
            <a:r>
              <a:rPr lang="pl-PL" b="1" dirty="0" smtClean="0"/>
              <a:t>                </a:t>
            </a:r>
            <a:r>
              <a:rPr lang="pl-PL" sz="1600" b="1" dirty="0" smtClean="0"/>
              <a:t>2*4                        4 *4                            6*4                        8*4</a:t>
            </a:r>
          </a:p>
          <a:p>
            <a:pPr>
              <a:buNone/>
            </a:pPr>
            <a:r>
              <a:rPr lang="pl-PL" sz="1600" b="1" dirty="0" smtClean="0">
                <a:solidFill>
                  <a:srgbClr val="FF0000"/>
                </a:solidFill>
              </a:rPr>
              <a:t>                    </a:t>
            </a:r>
            <a:r>
              <a:rPr lang="pl-PL" dirty="0" smtClean="0">
                <a:solidFill>
                  <a:srgbClr val="FF0000"/>
                </a:solidFill>
              </a:rPr>
              <a:t>2</a:t>
            </a:r>
            <a:r>
              <a:rPr lang="pl-PL" dirty="0" smtClean="0"/>
              <a:t>  ,</a:t>
            </a:r>
            <a:r>
              <a:rPr lang="pl-PL" dirty="0" smtClean="0">
                <a:solidFill>
                  <a:srgbClr val="008000"/>
                </a:solidFill>
              </a:rPr>
              <a:t> 3  </a:t>
            </a:r>
            <a:r>
              <a:rPr lang="pl-PL" dirty="0" smtClean="0"/>
              <a:t>, </a:t>
            </a:r>
            <a:r>
              <a:rPr lang="pl-PL" dirty="0" smtClean="0">
                <a:solidFill>
                  <a:srgbClr val="FF0000"/>
                </a:solidFill>
              </a:rPr>
              <a:t>10 </a:t>
            </a:r>
            <a:r>
              <a:rPr lang="pl-PL" dirty="0" smtClean="0"/>
              <a:t> , </a:t>
            </a:r>
            <a:r>
              <a:rPr lang="pl-PL" dirty="0" smtClean="0">
                <a:solidFill>
                  <a:srgbClr val="008000"/>
                </a:solidFill>
              </a:rPr>
              <a:t>15 </a:t>
            </a:r>
            <a:r>
              <a:rPr lang="pl-PL" dirty="0" smtClean="0"/>
              <a:t>, </a:t>
            </a:r>
            <a:r>
              <a:rPr lang="pl-PL" dirty="0" smtClean="0">
                <a:solidFill>
                  <a:srgbClr val="FF0000"/>
                </a:solidFill>
              </a:rPr>
              <a:t>26</a:t>
            </a:r>
            <a:r>
              <a:rPr lang="pl-PL" dirty="0" smtClean="0"/>
              <a:t>  , </a:t>
            </a:r>
            <a:r>
              <a:rPr lang="pl-PL" dirty="0" smtClean="0">
                <a:solidFill>
                  <a:srgbClr val="008000"/>
                </a:solidFill>
              </a:rPr>
              <a:t>35</a:t>
            </a:r>
            <a:r>
              <a:rPr lang="pl-PL" dirty="0" smtClean="0"/>
              <a:t>  , </a:t>
            </a:r>
            <a:r>
              <a:rPr lang="pl-PL" dirty="0" smtClean="0">
                <a:solidFill>
                  <a:srgbClr val="FF0000"/>
                </a:solidFill>
              </a:rPr>
              <a:t>50</a:t>
            </a:r>
            <a:r>
              <a:rPr lang="pl-PL" dirty="0" smtClean="0"/>
              <a:t>  , </a:t>
            </a:r>
            <a:r>
              <a:rPr lang="pl-PL" dirty="0" smtClean="0">
                <a:solidFill>
                  <a:srgbClr val="008000"/>
                </a:solidFill>
              </a:rPr>
              <a:t>63</a:t>
            </a:r>
            <a:r>
              <a:rPr lang="pl-PL" dirty="0" smtClean="0"/>
              <a:t>  , </a:t>
            </a:r>
            <a:r>
              <a:rPr lang="pl-PL" dirty="0" smtClean="0">
                <a:solidFill>
                  <a:srgbClr val="FF0000"/>
                </a:solidFill>
              </a:rPr>
              <a:t>82 </a:t>
            </a:r>
            <a:r>
              <a:rPr lang="pl-PL" dirty="0" smtClean="0"/>
              <a:t> , … .</a:t>
            </a:r>
          </a:p>
          <a:p>
            <a:pPr>
              <a:buNone/>
            </a:pPr>
            <a:endParaRPr lang="pl-PL" sz="1600" b="1" dirty="0" smtClean="0"/>
          </a:p>
          <a:p>
            <a:pPr>
              <a:buNone/>
            </a:pPr>
            <a:r>
              <a:rPr lang="pl-PL" sz="1600" b="1" dirty="0" smtClean="0"/>
              <a:t>                                              3*4                               5*4                           7*4                       9*4                           </a:t>
            </a:r>
          </a:p>
          <a:p>
            <a:pPr>
              <a:buNone/>
            </a:pPr>
            <a:r>
              <a:rPr lang="pl-PL" sz="2400" dirty="0" smtClean="0"/>
              <a:t>                              +12                   +20               +28               +36</a:t>
            </a:r>
          </a:p>
          <a:p>
            <a:pPr>
              <a:buNone/>
            </a:pPr>
            <a:endParaRPr lang="pl-PL" sz="2400" dirty="0" smtClean="0"/>
          </a:p>
          <a:p>
            <a:pPr>
              <a:buNone/>
            </a:pPr>
            <a:r>
              <a:rPr lang="pl-PL" sz="2400" dirty="0" smtClean="0"/>
              <a:t>           Na dole zaznaczamy różnice między liczbami nieparzystymi</a:t>
            </a:r>
          </a:p>
          <a:p>
            <a:pPr>
              <a:buNone/>
            </a:pPr>
            <a:r>
              <a:rPr lang="pl-PL" sz="2400" dirty="0" smtClean="0"/>
              <a:t>          Wszystkie różnice przedstawiamy jako wielokrotności cyfry 4</a:t>
            </a:r>
          </a:p>
          <a:p>
            <a:pPr algn="ctr">
              <a:buNone/>
            </a:pPr>
            <a:endParaRPr lang="pl-PL" dirty="0" smtClean="0"/>
          </a:p>
          <a:p>
            <a:pPr algn="ctr">
              <a:buNone/>
            </a:pPr>
            <a:endParaRPr lang="pl-PL" dirty="0" smtClean="0"/>
          </a:p>
          <a:p>
            <a:pPr algn="ctr">
              <a:buNone/>
            </a:pPr>
            <a:endParaRPr lang="pl-PL" dirty="0" smtClean="0"/>
          </a:p>
          <a:p>
            <a:pPr>
              <a:buNone/>
            </a:pPr>
            <a:endParaRPr lang="pl-PL" dirty="0"/>
          </a:p>
        </p:txBody>
      </p:sp>
      <p:cxnSp>
        <p:nvCxnSpPr>
          <p:cNvPr id="21" name="Łącznik prosty 20"/>
          <p:cNvCxnSpPr/>
          <p:nvPr/>
        </p:nvCxnSpPr>
        <p:spPr>
          <a:xfrm rot="16200000" flipH="1">
            <a:off x="1643042" y="2928934"/>
            <a:ext cx="714380" cy="5715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y 22"/>
          <p:cNvCxnSpPr/>
          <p:nvPr/>
        </p:nvCxnSpPr>
        <p:spPr>
          <a:xfrm rot="16200000" flipH="1">
            <a:off x="3178959" y="2964653"/>
            <a:ext cx="714380" cy="5000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y 23"/>
          <p:cNvCxnSpPr/>
          <p:nvPr/>
        </p:nvCxnSpPr>
        <p:spPr>
          <a:xfrm rot="16200000" flipH="1">
            <a:off x="4714876" y="2928934"/>
            <a:ext cx="714380" cy="5715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24"/>
          <p:cNvCxnSpPr/>
          <p:nvPr/>
        </p:nvCxnSpPr>
        <p:spPr>
          <a:xfrm rot="16200000" flipH="1">
            <a:off x="6179355" y="2893215"/>
            <a:ext cx="714380" cy="6429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Łącznik prosty 29"/>
          <p:cNvCxnSpPr/>
          <p:nvPr/>
        </p:nvCxnSpPr>
        <p:spPr>
          <a:xfrm rot="5400000" flipH="1" flipV="1">
            <a:off x="1000100" y="3000372"/>
            <a:ext cx="714380" cy="4286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Łącznik prosty 34"/>
          <p:cNvCxnSpPr/>
          <p:nvPr/>
        </p:nvCxnSpPr>
        <p:spPr>
          <a:xfrm rot="5400000" flipH="1" flipV="1">
            <a:off x="2428860" y="2928934"/>
            <a:ext cx="714380" cy="5715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Łącznik prosty 35"/>
          <p:cNvCxnSpPr/>
          <p:nvPr/>
        </p:nvCxnSpPr>
        <p:spPr>
          <a:xfrm rot="5400000" flipH="1" flipV="1">
            <a:off x="3929058" y="3000372"/>
            <a:ext cx="714380" cy="4286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Łącznik prosty 36"/>
          <p:cNvCxnSpPr/>
          <p:nvPr/>
        </p:nvCxnSpPr>
        <p:spPr>
          <a:xfrm rot="5400000" flipH="1" flipV="1">
            <a:off x="5286380" y="3000372"/>
            <a:ext cx="785818" cy="5000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Strzałka w górę 57"/>
          <p:cNvSpPr/>
          <p:nvPr/>
        </p:nvSpPr>
        <p:spPr>
          <a:xfrm>
            <a:off x="3000364" y="2928934"/>
            <a:ext cx="341756" cy="14287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0" name="Strzałka w górę 59"/>
          <p:cNvSpPr/>
          <p:nvPr/>
        </p:nvSpPr>
        <p:spPr>
          <a:xfrm>
            <a:off x="1500166" y="2928934"/>
            <a:ext cx="341756" cy="14287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2" name="Strzałka w górę 61"/>
          <p:cNvSpPr/>
          <p:nvPr/>
        </p:nvSpPr>
        <p:spPr>
          <a:xfrm>
            <a:off x="4500562" y="2928934"/>
            <a:ext cx="341756" cy="14287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3" name="Strzałka w górę 62"/>
          <p:cNvSpPr/>
          <p:nvPr/>
        </p:nvSpPr>
        <p:spPr>
          <a:xfrm>
            <a:off x="5929322" y="2928934"/>
            <a:ext cx="341756" cy="14287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67" name="Łącznik prosty 66"/>
          <p:cNvCxnSpPr/>
          <p:nvPr/>
        </p:nvCxnSpPr>
        <p:spPr>
          <a:xfrm rot="5400000" flipH="1" flipV="1">
            <a:off x="2071670" y="3286124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Łącznik prosty 71"/>
          <p:cNvCxnSpPr/>
          <p:nvPr/>
        </p:nvCxnSpPr>
        <p:spPr>
          <a:xfrm rot="16200000" flipH="1">
            <a:off x="1571604" y="4214818"/>
            <a:ext cx="714380" cy="571504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Łącznik prosty 72"/>
          <p:cNvCxnSpPr/>
          <p:nvPr/>
        </p:nvCxnSpPr>
        <p:spPr>
          <a:xfrm rot="16200000" flipH="1">
            <a:off x="3286116" y="4214818"/>
            <a:ext cx="714380" cy="571504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Łącznik prosty 73"/>
          <p:cNvCxnSpPr/>
          <p:nvPr/>
        </p:nvCxnSpPr>
        <p:spPr>
          <a:xfrm rot="16200000" flipH="1">
            <a:off x="4750595" y="4179099"/>
            <a:ext cx="785818" cy="571504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Łącznik prosty 74"/>
          <p:cNvCxnSpPr/>
          <p:nvPr/>
        </p:nvCxnSpPr>
        <p:spPr>
          <a:xfrm rot="16200000" flipH="1">
            <a:off x="6286512" y="4214818"/>
            <a:ext cx="714380" cy="571504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Łącznik prosty 75"/>
          <p:cNvCxnSpPr/>
          <p:nvPr/>
        </p:nvCxnSpPr>
        <p:spPr>
          <a:xfrm rot="5400000" flipH="1" flipV="1">
            <a:off x="2500298" y="4214818"/>
            <a:ext cx="785818" cy="50006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Łącznik prosty 81"/>
          <p:cNvCxnSpPr/>
          <p:nvPr/>
        </p:nvCxnSpPr>
        <p:spPr>
          <a:xfrm rot="5400000" flipH="1" flipV="1">
            <a:off x="4143372" y="4214818"/>
            <a:ext cx="714380" cy="42862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Łącznik prosty 85"/>
          <p:cNvCxnSpPr/>
          <p:nvPr/>
        </p:nvCxnSpPr>
        <p:spPr>
          <a:xfrm rot="5400000" flipH="1" flipV="1">
            <a:off x="5607851" y="4250537"/>
            <a:ext cx="785818" cy="42862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Łącznik prosty 86"/>
          <p:cNvCxnSpPr/>
          <p:nvPr/>
        </p:nvCxnSpPr>
        <p:spPr>
          <a:xfrm rot="5400000" flipH="1" flipV="1">
            <a:off x="7108049" y="4250537"/>
            <a:ext cx="714380" cy="35719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Strzałka w górę 103"/>
          <p:cNvSpPr/>
          <p:nvPr/>
        </p:nvSpPr>
        <p:spPr>
          <a:xfrm rot="10800000">
            <a:off x="6858016" y="4643446"/>
            <a:ext cx="341756" cy="14287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5" name="Strzałka w górę 104"/>
          <p:cNvSpPr/>
          <p:nvPr/>
        </p:nvSpPr>
        <p:spPr>
          <a:xfrm rot="10800000">
            <a:off x="2214546" y="4643446"/>
            <a:ext cx="341756" cy="14287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6" name="Strzałka w górę 105"/>
          <p:cNvSpPr/>
          <p:nvPr/>
        </p:nvSpPr>
        <p:spPr>
          <a:xfrm rot="10800000">
            <a:off x="5429256" y="4643446"/>
            <a:ext cx="341756" cy="14287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7" name="Strzałka w górę 106"/>
          <p:cNvSpPr/>
          <p:nvPr/>
        </p:nvSpPr>
        <p:spPr>
          <a:xfrm rot="10800000">
            <a:off x="3929058" y="4643446"/>
            <a:ext cx="341756" cy="14287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1868478"/>
          </a:xfrm>
        </p:spPr>
        <p:txBody>
          <a:bodyPr>
            <a:normAutofit/>
          </a:bodyPr>
          <a:lstStyle/>
          <a:p>
            <a:r>
              <a:rPr lang="pl-PL" sz="2400" dirty="0" smtClean="0"/>
              <a:t>Z tej reguły wynika, że kolejne wyrazy to:</a:t>
            </a:r>
            <a:r>
              <a:rPr lang="pl-PL" sz="1800" dirty="0" smtClean="0"/>
              <a:t/>
            </a:r>
            <a:br>
              <a:rPr lang="pl-PL" sz="1800" dirty="0" smtClean="0"/>
            </a:br>
            <a:r>
              <a:rPr lang="pl-PL" sz="1800" dirty="0" smtClean="0"/>
              <a:t/>
            </a:r>
            <a:br>
              <a:rPr lang="pl-PL" sz="1800" dirty="0" smtClean="0"/>
            </a:br>
            <a:r>
              <a:rPr lang="pl-PL" sz="1800" dirty="0" smtClean="0"/>
              <a:t>                                                                                                            10*4                         </a:t>
            </a:r>
            <a:br>
              <a:rPr lang="pl-PL" sz="1800" dirty="0" smtClean="0"/>
            </a:br>
            <a:r>
              <a:rPr lang="pl-PL" sz="1800" dirty="0" smtClean="0"/>
              <a:t/>
            </a:r>
            <a:br>
              <a:rPr lang="pl-PL" sz="1800" dirty="0" smtClean="0"/>
            </a:br>
            <a:r>
              <a:rPr lang="pl-PL" sz="1800" dirty="0" smtClean="0"/>
              <a:t>                                                                                                          +40</a:t>
            </a:r>
            <a:endParaRPr lang="pl-PL" sz="1800" dirty="0"/>
          </a:p>
        </p:txBody>
      </p:sp>
      <p:sp>
        <p:nvSpPr>
          <p:cNvPr id="7" name="Prostokąt 6"/>
          <p:cNvSpPr/>
          <p:nvPr/>
        </p:nvSpPr>
        <p:spPr>
          <a:xfrm>
            <a:off x="428596" y="1643050"/>
            <a:ext cx="80724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sz="3200" dirty="0" smtClean="0">
              <a:solidFill>
                <a:srgbClr val="FF0000"/>
              </a:solidFill>
            </a:endParaRPr>
          </a:p>
          <a:p>
            <a:r>
              <a:rPr lang="pl-PL" sz="3200" dirty="0" smtClean="0">
                <a:solidFill>
                  <a:srgbClr val="FF0000"/>
                </a:solidFill>
              </a:rPr>
              <a:t>2</a:t>
            </a:r>
            <a:r>
              <a:rPr lang="pl-PL" sz="3200" dirty="0" smtClean="0"/>
              <a:t>  ,</a:t>
            </a:r>
            <a:r>
              <a:rPr lang="pl-PL" sz="3200" dirty="0" smtClean="0">
                <a:solidFill>
                  <a:srgbClr val="008000"/>
                </a:solidFill>
              </a:rPr>
              <a:t> 3  </a:t>
            </a:r>
            <a:r>
              <a:rPr lang="pl-PL" sz="3200" dirty="0" smtClean="0"/>
              <a:t>, </a:t>
            </a:r>
            <a:r>
              <a:rPr lang="pl-PL" sz="3200" dirty="0" smtClean="0">
                <a:solidFill>
                  <a:srgbClr val="FF0000"/>
                </a:solidFill>
              </a:rPr>
              <a:t>10 </a:t>
            </a:r>
            <a:r>
              <a:rPr lang="pl-PL" sz="3200" dirty="0" smtClean="0"/>
              <a:t> , </a:t>
            </a:r>
            <a:r>
              <a:rPr lang="pl-PL" sz="3200" dirty="0" smtClean="0">
                <a:solidFill>
                  <a:srgbClr val="008000"/>
                </a:solidFill>
              </a:rPr>
              <a:t>15 </a:t>
            </a:r>
            <a:r>
              <a:rPr lang="pl-PL" sz="3200" dirty="0" smtClean="0"/>
              <a:t>, </a:t>
            </a:r>
            <a:r>
              <a:rPr lang="pl-PL" sz="3200" dirty="0" smtClean="0">
                <a:solidFill>
                  <a:srgbClr val="FF0000"/>
                </a:solidFill>
              </a:rPr>
              <a:t>26</a:t>
            </a:r>
            <a:r>
              <a:rPr lang="pl-PL" sz="3200" dirty="0" smtClean="0"/>
              <a:t>  , </a:t>
            </a:r>
            <a:r>
              <a:rPr lang="pl-PL" sz="3200" dirty="0" smtClean="0">
                <a:solidFill>
                  <a:srgbClr val="008000"/>
                </a:solidFill>
              </a:rPr>
              <a:t>35</a:t>
            </a:r>
            <a:r>
              <a:rPr lang="pl-PL" sz="3200" dirty="0" smtClean="0"/>
              <a:t>  , </a:t>
            </a:r>
            <a:r>
              <a:rPr lang="pl-PL" sz="3200" dirty="0" smtClean="0">
                <a:solidFill>
                  <a:srgbClr val="FF0000"/>
                </a:solidFill>
              </a:rPr>
              <a:t>50</a:t>
            </a:r>
            <a:r>
              <a:rPr lang="pl-PL" sz="3200" dirty="0" smtClean="0"/>
              <a:t>  , </a:t>
            </a:r>
            <a:r>
              <a:rPr lang="pl-PL" sz="3200" dirty="0" smtClean="0">
                <a:solidFill>
                  <a:srgbClr val="008000"/>
                </a:solidFill>
              </a:rPr>
              <a:t>63</a:t>
            </a:r>
            <a:r>
              <a:rPr lang="pl-PL" sz="3200" dirty="0" smtClean="0"/>
              <a:t>  , </a:t>
            </a:r>
            <a:r>
              <a:rPr lang="pl-PL" sz="3200" dirty="0" smtClean="0">
                <a:solidFill>
                  <a:srgbClr val="FF0000"/>
                </a:solidFill>
              </a:rPr>
              <a:t>82 </a:t>
            </a:r>
            <a:r>
              <a:rPr lang="pl-PL" sz="3200" dirty="0" smtClean="0"/>
              <a:t> , … , … </a:t>
            </a:r>
            <a:endParaRPr lang="pl-PL" sz="3200" dirty="0"/>
          </a:p>
        </p:txBody>
      </p:sp>
      <p:cxnSp>
        <p:nvCxnSpPr>
          <p:cNvPr id="10" name="Łącznik prosty 9"/>
          <p:cNvCxnSpPr/>
          <p:nvPr/>
        </p:nvCxnSpPr>
        <p:spPr>
          <a:xfrm rot="16200000" flipH="1">
            <a:off x="7322363" y="1535893"/>
            <a:ext cx="714380" cy="642942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11"/>
          <p:cNvCxnSpPr/>
          <p:nvPr/>
        </p:nvCxnSpPr>
        <p:spPr>
          <a:xfrm flipV="1">
            <a:off x="6572264" y="1500174"/>
            <a:ext cx="714380" cy="642942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14"/>
          <p:cNvCxnSpPr/>
          <p:nvPr/>
        </p:nvCxnSpPr>
        <p:spPr>
          <a:xfrm>
            <a:off x="5715008" y="2786058"/>
            <a:ext cx="714380" cy="642942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15"/>
          <p:cNvCxnSpPr/>
          <p:nvPr/>
        </p:nvCxnSpPr>
        <p:spPr>
          <a:xfrm flipV="1">
            <a:off x="6643702" y="2786058"/>
            <a:ext cx="714380" cy="642942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rostokąt 18"/>
          <p:cNvSpPr/>
          <p:nvPr/>
        </p:nvSpPr>
        <p:spPr>
          <a:xfrm>
            <a:off x="6286512" y="3500438"/>
            <a:ext cx="6511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/>
              <a:t>11*4</a:t>
            </a:r>
            <a:endParaRPr lang="pl-PL" dirty="0"/>
          </a:p>
        </p:txBody>
      </p:sp>
      <p:sp>
        <p:nvSpPr>
          <p:cNvPr id="20" name="Symbol zastępczy zawartości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Prostokąt 21"/>
          <p:cNvSpPr/>
          <p:nvPr/>
        </p:nvSpPr>
        <p:spPr>
          <a:xfrm>
            <a:off x="6286512" y="3000372"/>
            <a:ext cx="5341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/>
              <a:t>+44</a:t>
            </a:r>
            <a:endParaRPr lang="pl-PL" dirty="0"/>
          </a:p>
        </p:txBody>
      </p:sp>
      <p:sp>
        <p:nvSpPr>
          <p:cNvPr id="23" name="Prostokąt 22"/>
          <p:cNvSpPr/>
          <p:nvPr/>
        </p:nvSpPr>
        <p:spPr>
          <a:xfrm>
            <a:off x="642910" y="4357694"/>
            <a:ext cx="81439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200" dirty="0" smtClean="0">
                <a:solidFill>
                  <a:srgbClr val="FF0000"/>
                </a:solidFill>
              </a:rPr>
              <a:t>2</a:t>
            </a:r>
            <a:r>
              <a:rPr lang="pl-PL" sz="3200" dirty="0" smtClean="0"/>
              <a:t>  ,</a:t>
            </a:r>
            <a:r>
              <a:rPr lang="pl-PL" sz="3200" dirty="0" smtClean="0">
                <a:solidFill>
                  <a:srgbClr val="008000"/>
                </a:solidFill>
              </a:rPr>
              <a:t> 3  </a:t>
            </a:r>
            <a:r>
              <a:rPr lang="pl-PL" sz="3200" dirty="0" smtClean="0"/>
              <a:t>, </a:t>
            </a:r>
            <a:r>
              <a:rPr lang="pl-PL" sz="3200" dirty="0" smtClean="0">
                <a:solidFill>
                  <a:srgbClr val="FF0000"/>
                </a:solidFill>
              </a:rPr>
              <a:t>10 </a:t>
            </a:r>
            <a:r>
              <a:rPr lang="pl-PL" sz="3200" dirty="0" smtClean="0"/>
              <a:t> , </a:t>
            </a:r>
            <a:r>
              <a:rPr lang="pl-PL" sz="3200" dirty="0" smtClean="0">
                <a:solidFill>
                  <a:srgbClr val="008000"/>
                </a:solidFill>
              </a:rPr>
              <a:t>15 </a:t>
            </a:r>
            <a:r>
              <a:rPr lang="pl-PL" sz="3200" dirty="0" smtClean="0"/>
              <a:t>, </a:t>
            </a:r>
            <a:r>
              <a:rPr lang="pl-PL" sz="3200" dirty="0" smtClean="0">
                <a:solidFill>
                  <a:srgbClr val="FF0000"/>
                </a:solidFill>
              </a:rPr>
              <a:t>26</a:t>
            </a:r>
            <a:r>
              <a:rPr lang="pl-PL" sz="3200" dirty="0" smtClean="0"/>
              <a:t>  , </a:t>
            </a:r>
            <a:r>
              <a:rPr lang="pl-PL" sz="3200" dirty="0" smtClean="0">
                <a:solidFill>
                  <a:srgbClr val="008000"/>
                </a:solidFill>
              </a:rPr>
              <a:t>35</a:t>
            </a:r>
            <a:r>
              <a:rPr lang="pl-PL" sz="3200" dirty="0" smtClean="0"/>
              <a:t>  , </a:t>
            </a:r>
            <a:r>
              <a:rPr lang="pl-PL" sz="3200" dirty="0" smtClean="0">
                <a:solidFill>
                  <a:srgbClr val="FF0000"/>
                </a:solidFill>
              </a:rPr>
              <a:t>50</a:t>
            </a:r>
            <a:r>
              <a:rPr lang="pl-PL" sz="3200" dirty="0" smtClean="0"/>
              <a:t>  , </a:t>
            </a:r>
            <a:r>
              <a:rPr lang="pl-PL" sz="3200" dirty="0" smtClean="0">
                <a:solidFill>
                  <a:srgbClr val="008000"/>
                </a:solidFill>
              </a:rPr>
              <a:t>63</a:t>
            </a:r>
            <a:r>
              <a:rPr lang="pl-PL" sz="3200" dirty="0" smtClean="0"/>
              <a:t>  , </a:t>
            </a:r>
            <a:r>
              <a:rPr lang="pl-PL" sz="3200" dirty="0" smtClean="0">
                <a:solidFill>
                  <a:srgbClr val="FF0000"/>
                </a:solidFill>
              </a:rPr>
              <a:t>82 </a:t>
            </a:r>
            <a:r>
              <a:rPr lang="pl-PL" sz="3200" dirty="0" smtClean="0"/>
              <a:t>, </a:t>
            </a:r>
            <a:r>
              <a:rPr lang="pl-PL" sz="3200" u="sng" dirty="0" smtClean="0">
                <a:solidFill>
                  <a:srgbClr val="008000"/>
                </a:solidFill>
              </a:rPr>
              <a:t>99</a:t>
            </a:r>
            <a:r>
              <a:rPr lang="pl-PL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pl-PL" sz="3200" u="sng" dirty="0" smtClean="0">
                <a:solidFill>
                  <a:srgbClr val="FF0000"/>
                </a:solidFill>
              </a:rPr>
              <a:t>122</a:t>
            </a:r>
            <a:endParaRPr lang="pl-PL" sz="3200" u="sng" dirty="0">
              <a:solidFill>
                <a:srgbClr val="FF0000"/>
              </a:solidFill>
            </a:endParaRPr>
          </a:p>
        </p:txBody>
      </p:sp>
      <p:sp>
        <p:nvSpPr>
          <p:cNvPr id="24" name="Prostokąt 23"/>
          <p:cNvSpPr/>
          <p:nvPr/>
        </p:nvSpPr>
        <p:spPr>
          <a:xfrm>
            <a:off x="571472" y="3857628"/>
            <a:ext cx="8648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dirty="0" smtClean="0"/>
              <a:t>czyli :</a:t>
            </a:r>
            <a:endParaRPr lang="pl-PL" sz="24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928670"/>
          </a:xfrm>
        </p:spPr>
        <p:txBody>
          <a:bodyPr/>
          <a:lstStyle/>
          <a:p>
            <a:r>
              <a:rPr lang="pl-PL" dirty="0" smtClean="0"/>
              <a:t>Rozwiązanie 2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6000768"/>
          </a:xfrm>
        </p:spPr>
        <p:txBody>
          <a:bodyPr>
            <a:normAutofit/>
          </a:bodyPr>
          <a:lstStyle/>
          <a:p>
            <a:pPr>
              <a:buFont typeface="+mj-lt"/>
              <a:buAutoNum type="arabicParenR"/>
            </a:pPr>
            <a:r>
              <a:rPr lang="pl-PL" sz="1800" dirty="0" smtClean="0"/>
              <a:t>Od większej liczby z każdej pary odejmujemy mniejszą (pary zaczynamy tworzyć od pierwszej cyfry w ciągu liczb) </a:t>
            </a:r>
          </a:p>
          <a:p>
            <a:pPr>
              <a:buFont typeface="+mj-lt"/>
              <a:buAutoNum type="arabicParenR"/>
            </a:pPr>
            <a:r>
              <a:rPr lang="pl-PL" sz="1800" dirty="0" smtClean="0"/>
              <a:t>Do wyników odejmowania dodajemy cyfrę 4</a:t>
            </a:r>
          </a:p>
          <a:p>
            <a:pPr marL="742950" indent="-742950">
              <a:buFont typeface="+mj-lt"/>
              <a:buAutoNum type="arabicParenR"/>
            </a:pPr>
            <a:endParaRPr lang="pl-PL" sz="1600" dirty="0" smtClean="0"/>
          </a:p>
          <a:p>
            <a:pPr>
              <a:buFont typeface="Wingdings" pitchFamily="2" charset="2"/>
              <a:buChar char="ü"/>
            </a:pPr>
            <a:r>
              <a:rPr lang="pl-PL" sz="4000" dirty="0" smtClean="0"/>
              <a:t> 2,  3,  10,  15,  26,  35,  50,  63,  82, </a:t>
            </a:r>
            <a:r>
              <a:rPr lang="pl-PL" sz="4000" dirty="0" smtClean="0">
                <a:solidFill>
                  <a:schemeClr val="accent6">
                    <a:lumMod val="75000"/>
                  </a:schemeClr>
                </a:solidFill>
              </a:rPr>
              <a:t>...</a:t>
            </a:r>
          </a:p>
          <a:p>
            <a:pPr>
              <a:buFont typeface="Wingdings" pitchFamily="2" charset="2"/>
              <a:buChar char="ü"/>
            </a:pPr>
            <a:endParaRPr lang="pl-PL" sz="1600" dirty="0" smtClean="0"/>
          </a:p>
          <a:p>
            <a:pPr>
              <a:buNone/>
            </a:pPr>
            <a:r>
              <a:rPr lang="pl-PL" sz="1600" dirty="0" smtClean="0"/>
              <a:t>                   1                              5                                    9                                     13                             17</a:t>
            </a:r>
          </a:p>
          <a:p>
            <a:pPr>
              <a:buNone/>
            </a:pPr>
            <a:endParaRPr lang="pl-PL" sz="1600" dirty="0" smtClean="0"/>
          </a:p>
          <a:p>
            <a:pPr>
              <a:buNone/>
            </a:pPr>
            <a:endParaRPr lang="pl-PL" sz="1600" dirty="0" smtClean="0"/>
          </a:p>
          <a:p>
            <a:pPr>
              <a:buNone/>
            </a:pPr>
            <a:r>
              <a:rPr lang="pl-PL" sz="1600" dirty="0" smtClean="0"/>
              <a:t>                  5                               9                                  13                                    17                              21                   </a:t>
            </a:r>
            <a:endParaRPr lang="pl-PL" sz="1600" dirty="0"/>
          </a:p>
        </p:txBody>
      </p:sp>
      <p:cxnSp>
        <p:nvCxnSpPr>
          <p:cNvPr id="6" name="Łącznik prosty ze strzałką 5"/>
          <p:cNvCxnSpPr/>
          <p:nvPr/>
        </p:nvCxnSpPr>
        <p:spPr>
          <a:xfrm rot="5400000">
            <a:off x="964381" y="2964653"/>
            <a:ext cx="428628" cy="2143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ze strzałką 10"/>
          <p:cNvCxnSpPr/>
          <p:nvPr/>
        </p:nvCxnSpPr>
        <p:spPr>
          <a:xfrm rot="10800000" flipV="1">
            <a:off x="2571736" y="2857496"/>
            <a:ext cx="428628" cy="3571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ze strzałką 11"/>
          <p:cNvCxnSpPr/>
          <p:nvPr/>
        </p:nvCxnSpPr>
        <p:spPr>
          <a:xfrm rot="5400000">
            <a:off x="4357686" y="2857496"/>
            <a:ext cx="357190" cy="3571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ze strzałką 12"/>
          <p:cNvCxnSpPr/>
          <p:nvPr/>
        </p:nvCxnSpPr>
        <p:spPr>
          <a:xfrm rot="5400000">
            <a:off x="6107917" y="2893215"/>
            <a:ext cx="357190" cy="2857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ze strzałką 13"/>
          <p:cNvCxnSpPr/>
          <p:nvPr/>
        </p:nvCxnSpPr>
        <p:spPr>
          <a:xfrm rot="5400000">
            <a:off x="7715272" y="3000372"/>
            <a:ext cx="285752" cy="1428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ze strzałką 14"/>
          <p:cNvCxnSpPr/>
          <p:nvPr/>
        </p:nvCxnSpPr>
        <p:spPr>
          <a:xfrm rot="16200000" flipH="1">
            <a:off x="607191" y="2964653"/>
            <a:ext cx="428628" cy="2143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ze strzałką 15"/>
          <p:cNvCxnSpPr/>
          <p:nvPr/>
        </p:nvCxnSpPr>
        <p:spPr>
          <a:xfrm rot="16200000" flipH="1">
            <a:off x="2071670" y="2857496"/>
            <a:ext cx="357190" cy="3571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ze strzałką 16"/>
          <p:cNvCxnSpPr/>
          <p:nvPr/>
        </p:nvCxnSpPr>
        <p:spPr>
          <a:xfrm>
            <a:off x="3714744" y="2857496"/>
            <a:ext cx="428628" cy="3571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Łącznik prosty ze strzałką 17"/>
          <p:cNvCxnSpPr/>
          <p:nvPr/>
        </p:nvCxnSpPr>
        <p:spPr>
          <a:xfrm rot="16200000" flipH="1">
            <a:off x="7250925" y="2964653"/>
            <a:ext cx="285752" cy="2143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ze strzałką 24"/>
          <p:cNvCxnSpPr/>
          <p:nvPr/>
        </p:nvCxnSpPr>
        <p:spPr>
          <a:xfrm>
            <a:off x="5500694" y="2857496"/>
            <a:ext cx="500066" cy="3571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Łącznik prosty 37"/>
          <p:cNvCxnSpPr/>
          <p:nvPr/>
        </p:nvCxnSpPr>
        <p:spPr>
          <a:xfrm rot="5400000">
            <a:off x="1000894" y="2785264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Łącznik prosty 42"/>
          <p:cNvCxnSpPr/>
          <p:nvPr/>
        </p:nvCxnSpPr>
        <p:spPr>
          <a:xfrm rot="5400000">
            <a:off x="2715406" y="2713826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Łącznik prosty 43"/>
          <p:cNvCxnSpPr/>
          <p:nvPr/>
        </p:nvCxnSpPr>
        <p:spPr>
          <a:xfrm rot="5400000">
            <a:off x="4501356" y="2713826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Łącznik prosty 44"/>
          <p:cNvCxnSpPr/>
          <p:nvPr/>
        </p:nvCxnSpPr>
        <p:spPr>
          <a:xfrm rot="5400000">
            <a:off x="6215868" y="2713826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Łącznik prosty ze strzałką 61"/>
          <p:cNvCxnSpPr/>
          <p:nvPr/>
        </p:nvCxnSpPr>
        <p:spPr>
          <a:xfrm rot="5400000">
            <a:off x="679423" y="3749677"/>
            <a:ext cx="64294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Łącznik prosty ze strzałką 64"/>
          <p:cNvCxnSpPr/>
          <p:nvPr/>
        </p:nvCxnSpPr>
        <p:spPr>
          <a:xfrm rot="5400000">
            <a:off x="2179621" y="3749677"/>
            <a:ext cx="64294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Łącznik prosty ze strzałką 65"/>
          <p:cNvCxnSpPr/>
          <p:nvPr/>
        </p:nvCxnSpPr>
        <p:spPr>
          <a:xfrm rot="5400000">
            <a:off x="3894133" y="3749677"/>
            <a:ext cx="64294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Łącznik prosty ze strzałką 66"/>
          <p:cNvCxnSpPr/>
          <p:nvPr/>
        </p:nvCxnSpPr>
        <p:spPr>
          <a:xfrm rot="5400000">
            <a:off x="5751521" y="3678239"/>
            <a:ext cx="64294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Łącznik prosty ze strzałką 68"/>
          <p:cNvCxnSpPr/>
          <p:nvPr/>
        </p:nvCxnSpPr>
        <p:spPr>
          <a:xfrm rot="5400000">
            <a:off x="7323157" y="3678239"/>
            <a:ext cx="64294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85720" y="-45719"/>
            <a:ext cx="217199" cy="45719"/>
          </a:xfrm>
        </p:spPr>
        <p:txBody>
          <a:bodyPr>
            <a:normAutofit fontScale="90000"/>
          </a:bodyPr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endParaRPr lang="pl-PL" dirty="0" smtClean="0"/>
          </a:p>
          <a:p>
            <a:pPr>
              <a:buFont typeface="Wingdings" pitchFamily="2" charset="2"/>
              <a:buChar char="ü"/>
            </a:pPr>
            <a:r>
              <a:rPr lang="pl-PL" dirty="0" smtClean="0"/>
              <a:t>Z tej reguły wynika, że kolejny wyraz to:</a:t>
            </a:r>
          </a:p>
          <a:p>
            <a:pPr>
              <a:buNone/>
            </a:pPr>
            <a:r>
              <a:rPr lang="pl-PL" dirty="0" smtClean="0"/>
              <a:t>       </a:t>
            </a:r>
          </a:p>
          <a:p>
            <a:pPr>
              <a:buFont typeface="Wingdings" pitchFamily="2" charset="2"/>
              <a:buChar char="ü"/>
            </a:pPr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142844" y="785794"/>
            <a:ext cx="8572560" cy="3980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sz="4000" dirty="0" smtClean="0"/>
          </a:p>
          <a:p>
            <a:r>
              <a:rPr lang="pl-PL" sz="4000" dirty="0" smtClean="0"/>
              <a:t>2,  3,  10,  15,  26,  35,  50,  63,  82,  </a:t>
            </a:r>
            <a:r>
              <a:rPr lang="pl-PL" sz="4000" u="sng" dirty="0" smtClean="0">
                <a:solidFill>
                  <a:schemeClr val="accent6">
                    <a:lumMod val="75000"/>
                  </a:schemeClr>
                </a:solidFill>
              </a:rPr>
              <a:t>99</a:t>
            </a:r>
            <a:endParaRPr lang="pl-PL" sz="40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pl-PL" sz="4000" dirty="0" smtClean="0"/>
              <a:t>                                                                </a:t>
            </a:r>
            <a:r>
              <a:rPr lang="pl-PL" sz="1600" dirty="0" smtClean="0"/>
              <a:t>17</a:t>
            </a:r>
          </a:p>
          <a:p>
            <a:r>
              <a:rPr lang="pl-PL" sz="1600" dirty="0" smtClean="0"/>
              <a:t>                                                    </a:t>
            </a:r>
          </a:p>
          <a:p>
            <a:r>
              <a:rPr lang="pl-PL" sz="1600" dirty="0" smtClean="0"/>
              <a:t> </a:t>
            </a:r>
            <a:r>
              <a:rPr lang="pl-PL" sz="2400" dirty="0" smtClean="0"/>
              <a:t>x-82=17</a:t>
            </a:r>
          </a:p>
          <a:p>
            <a:r>
              <a:rPr lang="pl-PL" sz="2400" dirty="0" smtClean="0"/>
              <a:t>82+17=x</a:t>
            </a:r>
          </a:p>
          <a:p>
            <a:r>
              <a:rPr lang="pl-PL" sz="2400" dirty="0" smtClean="0"/>
              <a:t>99=x</a:t>
            </a:r>
          </a:p>
          <a:p>
            <a:r>
              <a:rPr lang="pl-PL" sz="4000" dirty="0" smtClean="0"/>
              <a:t>                                                           </a:t>
            </a:r>
            <a:endParaRPr lang="pl-PL" sz="4000" dirty="0"/>
          </a:p>
        </p:txBody>
      </p:sp>
      <p:cxnSp>
        <p:nvCxnSpPr>
          <p:cNvPr id="5" name="Łącznik prosty ze strzałką 4"/>
          <p:cNvCxnSpPr/>
          <p:nvPr/>
        </p:nvCxnSpPr>
        <p:spPr>
          <a:xfrm>
            <a:off x="7072330" y="2000240"/>
            <a:ext cx="428628" cy="3571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 rot="5400000">
            <a:off x="7643834" y="2071678"/>
            <a:ext cx="357190" cy="2143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Rozwiązanie 3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Kolorem </a:t>
            </a:r>
            <a:r>
              <a:rPr lang="pl-PL" dirty="0" smtClean="0">
                <a:solidFill>
                  <a:srgbClr val="FF3399"/>
                </a:solidFill>
              </a:rPr>
              <a:t>różowym</a:t>
            </a:r>
            <a:r>
              <a:rPr lang="pl-PL" dirty="0" smtClean="0"/>
              <a:t> oznaczymy różnice między liczbami, które występują po sobie.</a:t>
            </a:r>
          </a:p>
          <a:p>
            <a:pPr>
              <a:buNone/>
            </a:pPr>
            <a:r>
              <a:rPr lang="pl-PL" sz="2200" dirty="0" smtClean="0"/>
              <a:t>           +6         -2         +6          -2         +6        -2          +6         -2</a:t>
            </a:r>
          </a:p>
          <a:p>
            <a:pPr>
              <a:buNone/>
            </a:pPr>
            <a:endParaRPr lang="pl-PL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pl-PL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2,</a:t>
            </a:r>
            <a:r>
              <a:rPr lang="pl-PL" sz="2400" dirty="0" smtClean="0">
                <a:solidFill>
                  <a:srgbClr val="FF3399"/>
                </a:solidFill>
              </a:rPr>
              <a:t>+1</a:t>
            </a:r>
            <a:r>
              <a:rPr lang="pl-PL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,3</a:t>
            </a:r>
            <a:r>
              <a:rPr lang="pl-PL" sz="2400" dirty="0" smtClean="0">
                <a:solidFill>
                  <a:srgbClr val="FF3399"/>
                </a:solidFill>
              </a:rPr>
              <a:t>,+7</a:t>
            </a:r>
            <a:r>
              <a:rPr lang="pl-PL" sz="2400" dirty="0" smtClean="0"/>
              <a:t>,10</a:t>
            </a:r>
            <a:r>
              <a:rPr lang="pl-PL" sz="2400" dirty="0" smtClean="0">
                <a:solidFill>
                  <a:srgbClr val="FF3399"/>
                </a:solidFill>
              </a:rPr>
              <a:t>,+5</a:t>
            </a:r>
            <a:r>
              <a:rPr lang="pl-PL" sz="2400" dirty="0" smtClean="0"/>
              <a:t>,15,</a:t>
            </a:r>
            <a:r>
              <a:rPr lang="pl-PL" sz="2400" dirty="0" smtClean="0">
                <a:solidFill>
                  <a:srgbClr val="FF3399"/>
                </a:solidFill>
              </a:rPr>
              <a:t>+11</a:t>
            </a:r>
            <a:r>
              <a:rPr lang="pl-PL" sz="2400" dirty="0" smtClean="0"/>
              <a:t>,26</a:t>
            </a:r>
            <a:r>
              <a:rPr lang="pl-PL" sz="2400" dirty="0" smtClean="0">
                <a:solidFill>
                  <a:srgbClr val="FF3399"/>
                </a:solidFill>
              </a:rPr>
              <a:t>,+9</a:t>
            </a:r>
            <a:r>
              <a:rPr lang="pl-PL" sz="2400" dirty="0" smtClean="0"/>
              <a:t>,35</a:t>
            </a:r>
            <a:r>
              <a:rPr lang="pl-PL" sz="2400" dirty="0" smtClean="0">
                <a:solidFill>
                  <a:srgbClr val="FF3399"/>
                </a:solidFill>
              </a:rPr>
              <a:t>,+15</a:t>
            </a:r>
            <a:r>
              <a:rPr lang="pl-PL" sz="2400" dirty="0" smtClean="0"/>
              <a:t>,50</a:t>
            </a:r>
            <a:r>
              <a:rPr lang="pl-PL" sz="2400" dirty="0" smtClean="0">
                <a:solidFill>
                  <a:srgbClr val="FF3399"/>
                </a:solidFill>
              </a:rPr>
              <a:t>,+13</a:t>
            </a:r>
            <a:r>
              <a:rPr lang="pl-PL" sz="2400" dirty="0" smtClean="0"/>
              <a:t>,63</a:t>
            </a:r>
            <a:r>
              <a:rPr lang="pl-PL" sz="2400" dirty="0" smtClean="0">
                <a:solidFill>
                  <a:srgbClr val="FF3399"/>
                </a:solidFill>
              </a:rPr>
              <a:t>,+19</a:t>
            </a:r>
            <a:r>
              <a:rPr lang="pl-PL" sz="2400" dirty="0" smtClean="0"/>
              <a:t>,82, … .</a:t>
            </a:r>
          </a:p>
          <a:p>
            <a:pPr>
              <a:buNone/>
            </a:pPr>
            <a:endParaRPr lang="pl-PL" sz="2400" dirty="0" smtClean="0"/>
          </a:p>
          <a:p>
            <a:pPr>
              <a:buNone/>
            </a:pPr>
            <a:endParaRPr lang="pl-PL" sz="2400" dirty="0" smtClean="0"/>
          </a:p>
        </p:txBody>
      </p:sp>
      <p:sp>
        <p:nvSpPr>
          <p:cNvPr id="7" name="Strzałka kolista 6"/>
          <p:cNvSpPr/>
          <p:nvPr/>
        </p:nvSpPr>
        <p:spPr>
          <a:xfrm>
            <a:off x="1000100" y="3071810"/>
            <a:ext cx="785818" cy="857256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9" name="Strzałka kolista 8"/>
          <p:cNvSpPr/>
          <p:nvPr/>
        </p:nvSpPr>
        <p:spPr>
          <a:xfrm>
            <a:off x="1785918" y="3071810"/>
            <a:ext cx="785818" cy="857256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10" name="Strzałka kolista 9"/>
          <p:cNvSpPr/>
          <p:nvPr/>
        </p:nvSpPr>
        <p:spPr>
          <a:xfrm>
            <a:off x="2643174" y="3071810"/>
            <a:ext cx="785818" cy="857256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11" name="Strzałka kolista 10"/>
          <p:cNvSpPr/>
          <p:nvPr/>
        </p:nvSpPr>
        <p:spPr>
          <a:xfrm>
            <a:off x="3500430" y="3071810"/>
            <a:ext cx="785818" cy="857256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12" name="Strzałka kolista 11"/>
          <p:cNvSpPr/>
          <p:nvPr/>
        </p:nvSpPr>
        <p:spPr>
          <a:xfrm>
            <a:off x="4429124" y="3071810"/>
            <a:ext cx="785818" cy="857256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13" name="Strzałka kolista 12"/>
          <p:cNvSpPr/>
          <p:nvPr/>
        </p:nvSpPr>
        <p:spPr>
          <a:xfrm>
            <a:off x="5214942" y="3071810"/>
            <a:ext cx="785818" cy="785818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14" name="Strzałka kolista 13"/>
          <p:cNvSpPr/>
          <p:nvPr/>
        </p:nvSpPr>
        <p:spPr>
          <a:xfrm>
            <a:off x="6072198" y="3071810"/>
            <a:ext cx="785818" cy="857256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15" name="Strzałka kolista 14"/>
          <p:cNvSpPr/>
          <p:nvPr/>
        </p:nvSpPr>
        <p:spPr>
          <a:xfrm>
            <a:off x="6929454" y="3071810"/>
            <a:ext cx="785818" cy="857256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 flipH="1">
            <a:off x="411481" y="274638"/>
            <a:ext cx="45719" cy="5940444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71538" y="357166"/>
            <a:ext cx="7615262" cy="576899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l-PL" dirty="0" smtClean="0"/>
              <a:t>Z tej reguły wynika, że kolejny wyraz to:</a:t>
            </a:r>
          </a:p>
          <a:p>
            <a:endParaRPr lang="pl-PL" dirty="0" smtClean="0"/>
          </a:p>
          <a:p>
            <a:pPr>
              <a:buNone/>
            </a:pPr>
            <a:r>
              <a:rPr lang="pl-PL" dirty="0" smtClean="0"/>
              <a:t>                                                              -2</a:t>
            </a:r>
            <a:endParaRPr lang="pl-PL" sz="2400" dirty="0" smtClean="0"/>
          </a:p>
          <a:p>
            <a:pPr>
              <a:buNone/>
            </a:pPr>
            <a:endParaRPr lang="pl-PL" sz="22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pl-PL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2,</a:t>
            </a:r>
            <a:r>
              <a:rPr lang="pl-PL" sz="2200" dirty="0" smtClean="0">
                <a:solidFill>
                  <a:srgbClr val="FF3399"/>
                </a:solidFill>
              </a:rPr>
              <a:t>+1</a:t>
            </a:r>
            <a:r>
              <a:rPr lang="pl-PL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,3</a:t>
            </a:r>
            <a:r>
              <a:rPr lang="pl-PL" sz="2200" dirty="0" smtClean="0">
                <a:solidFill>
                  <a:srgbClr val="FF3399"/>
                </a:solidFill>
              </a:rPr>
              <a:t>,+7</a:t>
            </a:r>
            <a:r>
              <a:rPr lang="pl-PL" sz="2200" dirty="0" smtClean="0"/>
              <a:t>,10</a:t>
            </a:r>
            <a:r>
              <a:rPr lang="pl-PL" sz="2200" dirty="0" smtClean="0">
                <a:solidFill>
                  <a:srgbClr val="FF3399"/>
                </a:solidFill>
              </a:rPr>
              <a:t>,+5</a:t>
            </a:r>
            <a:r>
              <a:rPr lang="pl-PL" sz="2200" dirty="0" smtClean="0"/>
              <a:t>,15,</a:t>
            </a:r>
            <a:r>
              <a:rPr lang="pl-PL" sz="2200" dirty="0" smtClean="0">
                <a:solidFill>
                  <a:srgbClr val="FF3399"/>
                </a:solidFill>
              </a:rPr>
              <a:t>+11</a:t>
            </a:r>
            <a:r>
              <a:rPr lang="pl-PL" sz="2200" dirty="0" smtClean="0"/>
              <a:t>,26</a:t>
            </a:r>
            <a:r>
              <a:rPr lang="pl-PL" sz="2200" dirty="0" smtClean="0">
                <a:solidFill>
                  <a:srgbClr val="FF3399"/>
                </a:solidFill>
              </a:rPr>
              <a:t>,+9</a:t>
            </a:r>
            <a:r>
              <a:rPr lang="pl-PL" sz="2200" dirty="0" smtClean="0"/>
              <a:t>,35</a:t>
            </a:r>
            <a:r>
              <a:rPr lang="pl-PL" sz="2200" dirty="0" smtClean="0">
                <a:solidFill>
                  <a:srgbClr val="FF3399"/>
                </a:solidFill>
              </a:rPr>
              <a:t>,+15</a:t>
            </a:r>
            <a:r>
              <a:rPr lang="pl-PL" sz="2200" dirty="0" smtClean="0"/>
              <a:t>,50</a:t>
            </a:r>
            <a:r>
              <a:rPr lang="pl-PL" sz="2200" dirty="0" smtClean="0">
                <a:solidFill>
                  <a:srgbClr val="FF3399"/>
                </a:solidFill>
              </a:rPr>
              <a:t>,+13</a:t>
            </a:r>
            <a:r>
              <a:rPr lang="pl-PL" sz="2200" dirty="0" smtClean="0"/>
              <a:t>,63</a:t>
            </a:r>
            <a:r>
              <a:rPr lang="pl-PL" sz="2200" dirty="0" smtClean="0">
                <a:solidFill>
                  <a:srgbClr val="FF3399"/>
                </a:solidFill>
              </a:rPr>
              <a:t>,+19</a:t>
            </a:r>
            <a:r>
              <a:rPr lang="pl-PL" sz="2200" dirty="0" smtClean="0"/>
              <a:t>,82,</a:t>
            </a:r>
            <a:r>
              <a:rPr lang="pl-PL" sz="2200" dirty="0" smtClean="0">
                <a:solidFill>
                  <a:srgbClr val="FF3399"/>
                </a:solidFill>
              </a:rPr>
              <a:t>+17,</a:t>
            </a:r>
            <a:r>
              <a:rPr lang="pl-PL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99</a:t>
            </a:r>
            <a:endParaRPr lang="pl-PL" sz="2200" dirty="0" smtClean="0"/>
          </a:p>
          <a:p>
            <a:endParaRPr lang="pl-PL" dirty="0"/>
          </a:p>
        </p:txBody>
      </p:sp>
      <p:sp>
        <p:nvSpPr>
          <p:cNvPr id="4" name="Strzałka kolista 3"/>
          <p:cNvSpPr/>
          <p:nvPr/>
        </p:nvSpPr>
        <p:spPr>
          <a:xfrm>
            <a:off x="6643702" y="2214554"/>
            <a:ext cx="978408" cy="692656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Rozwiązanie 4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pl-PL" dirty="0" smtClean="0"/>
              <a:t>Numerujemy miejsce każdej liczby</a:t>
            </a:r>
          </a:p>
          <a:p>
            <a:pPr marL="514350" indent="-514350">
              <a:buFont typeface="+mj-lt"/>
              <a:buAutoNum type="arabicParenR"/>
            </a:pPr>
            <a:r>
              <a:rPr lang="pl-PL" dirty="0" smtClean="0"/>
              <a:t>Miejsce, które zajmuje liczba mnożymy do kwadratu(²)</a:t>
            </a:r>
          </a:p>
          <a:p>
            <a:endParaRPr lang="pl-PL" dirty="0" smtClean="0"/>
          </a:p>
          <a:p>
            <a:r>
              <a:rPr lang="pl-PL" dirty="0" smtClean="0"/>
              <a:t>2, 3, 10, 15, 26, 35, 50, 63, 82, ...</a:t>
            </a:r>
          </a:p>
          <a:p>
            <a:pPr>
              <a:buNone/>
            </a:pPr>
            <a:r>
              <a:rPr lang="pl-PL" sz="1600" dirty="0" smtClean="0"/>
              <a:t>        1       2        3          4            5            6           7           8         9           10</a:t>
            </a:r>
          </a:p>
          <a:p>
            <a:endParaRPr lang="pl-PL" sz="1600" dirty="0" smtClean="0"/>
          </a:p>
          <a:p>
            <a:r>
              <a:rPr lang="pl-PL" sz="1600" dirty="0" smtClean="0"/>
              <a:t>1²     2²       3²         4²          5²         6²           7²         8²       9²           10²</a:t>
            </a:r>
            <a:endParaRPr lang="pl-PL" sz="1600" dirty="0"/>
          </a:p>
        </p:txBody>
      </p:sp>
      <p:cxnSp>
        <p:nvCxnSpPr>
          <p:cNvPr id="13" name="Łącznik prosty ze strzałką 12"/>
          <p:cNvCxnSpPr/>
          <p:nvPr/>
        </p:nvCxnSpPr>
        <p:spPr>
          <a:xfrm rot="5400000">
            <a:off x="786580" y="4785528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ze strzałką 14"/>
          <p:cNvCxnSpPr/>
          <p:nvPr/>
        </p:nvCxnSpPr>
        <p:spPr>
          <a:xfrm rot="5400000">
            <a:off x="3572662" y="4785528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ze strzałką 15"/>
          <p:cNvCxnSpPr/>
          <p:nvPr/>
        </p:nvCxnSpPr>
        <p:spPr>
          <a:xfrm rot="5400000">
            <a:off x="4215604" y="4785528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ze strzałką 16"/>
          <p:cNvCxnSpPr/>
          <p:nvPr/>
        </p:nvCxnSpPr>
        <p:spPr>
          <a:xfrm rot="5400000">
            <a:off x="4787108" y="4785528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Łącznik prosty ze strzałką 17"/>
          <p:cNvCxnSpPr/>
          <p:nvPr/>
        </p:nvCxnSpPr>
        <p:spPr>
          <a:xfrm rot="5400000">
            <a:off x="5287174" y="4785528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Łącznik prosty ze strzałką 18"/>
          <p:cNvCxnSpPr/>
          <p:nvPr/>
        </p:nvCxnSpPr>
        <p:spPr>
          <a:xfrm rot="5400000">
            <a:off x="6001554" y="4785528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Łącznik prosty ze strzałką 19"/>
          <p:cNvCxnSpPr/>
          <p:nvPr/>
        </p:nvCxnSpPr>
        <p:spPr>
          <a:xfrm rot="5400000">
            <a:off x="1715274" y="4785528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 prosty ze strzałką 20"/>
          <p:cNvCxnSpPr/>
          <p:nvPr/>
        </p:nvCxnSpPr>
        <p:spPr>
          <a:xfrm rot="5400000">
            <a:off x="2286778" y="4785528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Łącznik prosty ze strzałką 21"/>
          <p:cNvCxnSpPr/>
          <p:nvPr/>
        </p:nvCxnSpPr>
        <p:spPr>
          <a:xfrm rot="5400000">
            <a:off x="2929720" y="4785528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y ze strzałką 22"/>
          <p:cNvCxnSpPr/>
          <p:nvPr/>
        </p:nvCxnSpPr>
        <p:spPr>
          <a:xfrm rot="5400000">
            <a:off x="1215208" y="4785528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540</Words>
  <Application>Microsoft Office PowerPoint</Application>
  <PresentationFormat>Pokaz na ekranie (4:3)</PresentationFormat>
  <Paragraphs>107</Paragraphs>
  <Slides>11</Slides>
  <Notes>11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2" baseType="lpstr">
      <vt:lpstr>Motyw pakietu Office</vt:lpstr>
      <vt:lpstr>NIE TAKA MATMA STRASZNA ;-)</vt:lpstr>
      <vt:lpstr>TREŚĆ</vt:lpstr>
      <vt:lpstr>Rozwiązanie 1</vt:lpstr>
      <vt:lpstr>Z tej reguły wynika, że kolejne wyrazy to:                                                                                                              10*4                                                                                                                                     +40</vt:lpstr>
      <vt:lpstr>Rozwiązanie 2</vt:lpstr>
      <vt:lpstr>Slajd 6</vt:lpstr>
      <vt:lpstr>Rozwiązanie 3</vt:lpstr>
      <vt:lpstr>Slajd 8</vt:lpstr>
      <vt:lpstr>Rozwiązanie 4</vt:lpstr>
      <vt:lpstr>Slajd 10</vt:lpstr>
      <vt:lpstr>Slajd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NIE TAKA MATMA STRASZNA ;-)</dc:title>
  <dc:creator>Admin</dc:creator>
  <cp:lastModifiedBy>Admin</cp:lastModifiedBy>
  <cp:revision>42</cp:revision>
  <dcterms:created xsi:type="dcterms:W3CDTF">2008-11-11T11:55:00Z</dcterms:created>
  <dcterms:modified xsi:type="dcterms:W3CDTF">2008-12-10T21:34:55Z</dcterms:modified>
</cp:coreProperties>
</file>